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00" r:id="rId4"/>
    <p:sldId id="321" r:id="rId5"/>
    <p:sldId id="322" r:id="rId6"/>
    <p:sldId id="304" r:id="rId7"/>
    <p:sldId id="323" r:id="rId8"/>
    <p:sldId id="326" r:id="rId9"/>
    <p:sldId id="324" r:id="rId10"/>
    <p:sldId id="306" r:id="rId11"/>
    <p:sldId id="305" r:id="rId12"/>
    <p:sldId id="332" r:id="rId13"/>
    <p:sldId id="330" r:id="rId14"/>
    <p:sldId id="328" r:id="rId15"/>
    <p:sldId id="33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969"/>
    <a:srgbClr val="FF4F4F"/>
    <a:srgbClr val="CCFFFF"/>
    <a:srgbClr val="669900"/>
    <a:srgbClr val="009900"/>
    <a:srgbClr val="00CC66"/>
    <a:srgbClr val="FF9900"/>
    <a:srgbClr val="99FF99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74" d="100"/>
          <a:sy n="74" d="100"/>
        </p:scale>
        <p:origin x="-2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E497E6-CD86-4991-8897-E71898D31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19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6D6859-4EE1-4888-A8D4-001DC7C3F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06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D6859-4EE1-4888-A8D4-001DC7C3F8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6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smtClean="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35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559 h 720"/>
                <a:gd name="T8" fmla="*/ 0 w 672"/>
                <a:gd name="T9" fmla="*/ 335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15 w 212"/>
                <a:gd name="T1" fmla="*/ 0 h 824"/>
                <a:gd name="T2" fmla="*/ 0 w 212"/>
                <a:gd name="T3" fmla="*/ 82 h 824"/>
                <a:gd name="T4" fmla="*/ 13 w 212"/>
                <a:gd name="T5" fmla="*/ 824 h 824"/>
                <a:gd name="T6" fmla="*/ 17 w 212"/>
                <a:gd name="T7" fmla="*/ 822 h 824"/>
                <a:gd name="T8" fmla="*/ 15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6AA8-3A81-4F83-81FC-1D7730204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0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0CE7-A8A3-4B80-9C8C-9BCF86312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22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006A-1C45-445D-A6B9-0FEE49A1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7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7EAF-CA97-4336-BF32-83543A0E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9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7541A-D96F-4BA9-BA35-9B50D63F4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2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69B5-888B-4151-96C0-24362F9BB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70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FBCC-83A1-4343-8F73-805968D6D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10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AD08-BC76-4BCF-86A4-E7DFA9E73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72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9942-5139-47DD-BF81-8DE2F8E83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97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9650E-8A9B-46C0-A046-AFF922BB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7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082B-C167-4EE8-890A-905C8FDC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0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DE44-5827-41C5-9B2D-6AD04B410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32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10C1-29E2-4717-82BE-C3AE3AFB5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20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C40A-D434-407A-9673-4EC01AD04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30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3009-9F9D-42FA-AA2A-7276A437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20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F5DC-DED8-4C32-9278-69CA6698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12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F70139-6DD2-4D47-95B7-14BE41FC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55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s181.centerstart.ru/node/1991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://ds181.centerstart.ru/node/19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2143116"/>
            <a:ext cx="8784976" cy="206852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 Т Ч Е Т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результатах второго этапа реализации программы муниципальной инновационной площадки по теме: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«Совершенствование подходов к художественно-эстетическому развитию дошкольников в соответствии с требованиями ФГОС ДО»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285720" y="435239"/>
            <a:ext cx="8606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Муниципальное автономное дошкольное образовательное учреждение муниципального образования город Краснодар </a:t>
            </a:r>
          </a:p>
          <a:p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«Центр развития ребенка – детский сад №181»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 bwMode="auto">
          <a:xfrm>
            <a:off x="285720" y="4509120"/>
            <a:ext cx="8030696" cy="936104"/>
          </a:xfrm>
          <a:prstGeom prst="flowChartPunchedTap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fontAlgn="t" hangingPunct="1"/>
            <a:r>
              <a:rPr lang="ru-RU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Карлаш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Светлана Ильинична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– заведующий МАДОУ МО г. Краснодар</a:t>
            </a:r>
          </a:p>
          <a:p>
            <a:pPr algn="l" eaLnBrk="1" fontAlgn="t" hangingPunct="1"/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«Центр развития ребенка – детский сад № 181» – руководитель 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Блок-схема: перфолента 9"/>
          <p:cNvSpPr/>
          <p:nvPr/>
        </p:nvSpPr>
        <p:spPr bwMode="auto">
          <a:xfrm>
            <a:off x="285720" y="5445224"/>
            <a:ext cx="8030696" cy="936104"/>
          </a:xfrm>
          <a:prstGeom prst="flowChartPunchedTap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eaLnBrk="1" fontAlgn="t" hangingPunct="1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Приходько Марина Николаевна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– старший воспитатель МАДОУ 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МО г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. Краснодар </a:t>
            </a:r>
            <a:endParaRPr lang="ru-RU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fontAlgn="t" hangingPunct="1"/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Центр развития ребенка – детский сад № 181» – 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докладчик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 119"/>
          <p:cNvSpPr>
            <a:spLocks noChangeShapeType="1"/>
          </p:cNvSpPr>
          <p:nvPr/>
        </p:nvSpPr>
        <p:spPr bwMode="auto">
          <a:xfrm>
            <a:off x="86626" y="5345113"/>
            <a:ext cx="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37" name="Таблица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14577"/>
              </p:ext>
            </p:extLst>
          </p:nvPr>
        </p:nvGraphicFramePr>
        <p:xfrm>
          <a:off x="214282" y="571481"/>
          <a:ext cx="8786872" cy="583169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69486"/>
                <a:gridCol w="1080120"/>
                <a:gridCol w="793797"/>
                <a:gridCol w="3454675"/>
                <a:gridCol w="1188794"/>
              </a:tblGrid>
              <a:tr h="265231">
                <a:tc>
                  <a:txBody>
                    <a:bodyPr/>
                    <a:lstStyle/>
                    <a:p>
                      <a:pPr marL="225425" marR="207010" indent="130810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</a:t>
                      </a:r>
                      <a:r>
                        <a:rPr lang="en-US" sz="11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ероприятия</a:t>
                      </a:r>
                      <a:endParaRPr lang="ru-RU" sz="11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06680" indent="186055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Место</a:t>
                      </a:r>
                      <a:endParaRPr lang="ru-RU" sz="11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63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Дата</a:t>
                      </a:r>
                      <a:endParaRPr lang="ru-RU" sz="11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9255" marR="368300" indent="283210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Тема выступления</a:t>
                      </a:r>
                      <a:endParaRPr lang="ru-RU" sz="11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240" algn="ctr">
                        <a:lnSpc>
                          <a:spcPts val="13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Ф.И.О</a:t>
                      </a:r>
                      <a:r>
                        <a:rPr lang="ru-RU" sz="11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1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8809">
                <a:tc>
                  <a:txBody>
                    <a:bodyPr/>
                    <a:lstStyle/>
                    <a:p>
                      <a:pPr marL="89535" marR="207010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 Межрегиональный конкурс – фестиваль «Музыкальный вернисаж»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106680" indent="0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Томск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Март </a:t>
                      </a:r>
                      <a:endParaRPr lang="ru-RU" sz="11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80645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Музыкальное попурри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142240" indent="0" algn="just">
                        <a:lnSpc>
                          <a:spcPts val="13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Байправ</a:t>
                      </a: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Т.Н.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8809">
                <a:tc>
                  <a:txBody>
                    <a:bodyPr/>
                    <a:lstStyle/>
                    <a:p>
                      <a:pPr marL="89535" marR="22225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Педагогическая мастерская «Современный ребенок и культура: диалог на языке художественных образов» 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06680" indent="-53340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Краснодар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63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80645">
                        <a:lnSpc>
                          <a:spcPts val="13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Мастер – класс «Техника рисования средствами бросового материала»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 marR="142240">
                        <a:lnSpc>
                          <a:spcPts val="13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Кибирева</a:t>
                      </a: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Н.В. </a:t>
                      </a:r>
                      <a:r>
                        <a:rPr lang="ru-RU" sz="11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Маслевская</a:t>
                      </a: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Л.Г.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24448">
                <a:tc>
                  <a:txBody>
                    <a:bodyPr/>
                    <a:lstStyle/>
                    <a:p>
                      <a:pPr marL="69850" marR="58420">
                        <a:lnSpc>
                          <a:spcPts val="1390"/>
                        </a:lnSpc>
                        <a:spcAft>
                          <a:spcPts val="0"/>
                        </a:spcAft>
                        <a:tabLst>
                          <a:tab pos="1233170" algn="l"/>
                        </a:tabLs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Постоянно действующий семинар «Варианты проведения образовательных событий в ДОО»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МАДОУ МО</a:t>
                      </a:r>
                    </a:p>
                    <a:p>
                      <a:pPr marL="6667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Краснодар</a:t>
                      </a:r>
                    </a:p>
                    <a:p>
                      <a:pPr marL="66675">
                        <a:lnSpc>
                          <a:spcPts val="13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901700" algn="l"/>
                        </a:tabLs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«Центр	–</a:t>
                      </a:r>
                    </a:p>
                    <a:p>
                      <a:pPr marL="66675">
                        <a:lnSpc>
                          <a:spcPts val="1375"/>
                        </a:lnSpc>
                        <a:spcAft>
                          <a:spcPts val="0"/>
                        </a:spcAft>
                        <a:tabLst>
                          <a:tab pos="763905" algn="l"/>
                        </a:tabLs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детский	сад</a:t>
                      </a:r>
                    </a:p>
                    <a:p>
                      <a:pPr marL="6667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№181»</a:t>
                      </a:r>
                      <a:endParaRPr lang="ru-RU" sz="11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15.01.2019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57150" algn="just"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-«Особенности проведения образовательных ситуаций в условиях»</a:t>
                      </a:r>
                    </a:p>
                    <a:p>
                      <a:pPr marL="69215" marR="57150" algn="just"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-«Театрализованное представление «12 месяцев»</a:t>
                      </a:r>
                    </a:p>
                    <a:p>
                      <a:pPr marL="69215" marR="57150" algn="just"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-Мастер-класс Варианты оформления дизайна в технике «тоннель»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016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Приходько М.Н.</a:t>
                      </a:r>
                    </a:p>
                    <a:p>
                      <a:pPr marL="68580" marR="5016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Байправ</a:t>
                      </a: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Т.Н.</a:t>
                      </a:r>
                    </a:p>
                    <a:p>
                      <a:pPr marL="68580" marR="5016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Хрущева Н.В.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8833">
                <a:tc>
                  <a:txBody>
                    <a:bodyPr/>
                    <a:lstStyle/>
                    <a:p>
                      <a:pPr marL="69850" marR="32512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Педагогическая мастерская по теме: «Создание развивающей предметно-пространственной среды в ДОО педагогами, детьми и родителями»</a:t>
                      </a:r>
                      <a:endParaRPr lang="ru-RU" sz="11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МАДОУ МО</a:t>
                      </a:r>
                    </a:p>
                    <a:p>
                      <a:pPr marL="6667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Краснодар</a:t>
                      </a:r>
                    </a:p>
                    <a:p>
                      <a:pPr marL="66675">
                        <a:lnSpc>
                          <a:spcPts val="13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901700" algn="l"/>
                        </a:tabLs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«Центр –</a:t>
                      </a:r>
                    </a:p>
                    <a:p>
                      <a:pPr marL="66675">
                        <a:lnSpc>
                          <a:spcPts val="1375"/>
                        </a:lnSpc>
                        <a:spcAft>
                          <a:spcPts val="0"/>
                        </a:spcAft>
                        <a:tabLst>
                          <a:tab pos="763905" algn="l"/>
                        </a:tabLs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детский	сад</a:t>
                      </a:r>
                    </a:p>
                    <a:p>
                      <a:pPr marL="6667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№181»</a:t>
                      </a:r>
                      <a:endParaRPr lang="ru-RU" sz="11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29.01.2020</a:t>
                      </a:r>
                      <a:endParaRPr lang="ru-RU" sz="11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-Мастер-класс «Формирование художественно эстетических способностей средствами музыки и театрализации»</a:t>
                      </a:r>
                    </a:p>
                    <a:p>
                      <a:pPr marR="5715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-«Моделирование развивающей предметно-пространственной среды в соответствии с ФГОС ДО»</a:t>
                      </a:r>
                    </a:p>
                    <a:p>
                      <a:pPr marR="5715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-Мастер-класс «Творческие игры по изобразительной деятельности»</a:t>
                      </a:r>
                    </a:p>
                    <a:p>
                      <a:pPr marR="5715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-Мастер-класс «Детский дизайн одежды – от шляпки до сумочки»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048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Байправ</a:t>
                      </a: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Т.Н.</a:t>
                      </a:r>
                    </a:p>
                    <a:p>
                      <a:pPr marL="68580" marR="3048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Яшина О.В.</a:t>
                      </a:r>
                    </a:p>
                    <a:p>
                      <a:pPr marL="68580" marR="3048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Кибирева</a:t>
                      </a:r>
                      <a:r>
                        <a:rPr lang="ru-RU" sz="11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Н.В</a:t>
                      </a: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68580" marR="3048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Хрущева Н.В.</a:t>
                      </a:r>
                    </a:p>
                    <a:p>
                      <a:pPr marL="68580" marR="3048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Кибирева</a:t>
                      </a: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Н.В.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37040"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Международная научно- практическая конференция «Современные ценности дошкольного детства, мировой и отечественный опыт»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</a:t>
                      </a: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Дагомыс</a:t>
                      </a:r>
                      <a:endParaRPr lang="ru-RU" sz="11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Март </a:t>
                      </a:r>
                      <a:endParaRPr lang="ru-RU" sz="11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6985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«Социально-личностное развитие детей дошкольного возраста средствами театрализованной деятельности»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Приходько М.Н</a:t>
                      </a:r>
                      <a:r>
                        <a:rPr lang="ru-RU" sz="11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8520"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открытый фестиваль педагогических инициатив «Новые идеи - новой школе»</a:t>
                      </a:r>
                      <a:endParaRPr lang="ru-RU" sz="11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Краснодар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Февраль 2020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«Приобщение воспитанников к народной культуре посредством реализации программы «Краски Кубани»»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Приходько М.Н. 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8" name="Заголовок 137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09620"/>
          </a:xfrm>
        </p:spPr>
        <p:txBody>
          <a:bodyPr/>
          <a:lstStyle/>
          <a:p>
            <a:pPr algn="ctr"/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ТРАНСЛЯЦИЯ ДЕЯТЕЛЬНОСТИ</a:t>
            </a:r>
            <a:endParaRPr lang="ru-RU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5089363"/>
              </p:ext>
            </p:extLst>
          </p:nvPr>
        </p:nvGraphicFramePr>
        <p:xfrm>
          <a:off x="357160" y="1071546"/>
          <a:ext cx="8501121" cy="51760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90704"/>
                <a:gridCol w="941690"/>
                <a:gridCol w="3090758"/>
                <a:gridCol w="1477969"/>
              </a:tblGrid>
              <a:tr h="408047">
                <a:tc>
                  <a:txBody>
                    <a:bodyPr/>
                    <a:lstStyle/>
                    <a:p>
                      <a:pPr marL="69850" marR="58420" algn="ctr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1023620" algn="l"/>
                        </a:tabLst>
                      </a:pPr>
                      <a:r>
                        <a:rPr lang="ru-RU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Название </a:t>
                      </a:r>
                      <a:r>
                        <a:rPr lang="ru-RU" sz="1400" b="1" spc="-15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газеты</a:t>
                      </a:r>
                      <a:r>
                        <a:rPr lang="en-US" sz="1400" b="1" spc="-15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ru-RU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журнала</a:t>
                      </a:r>
                      <a:r>
                        <a:rPr lang="en-US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ru-RU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сборника</a:t>
                      </a:r>
                      <a:endParaRPr lang="ru-RU" sz="1400" b="1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Дата</a:t>
                      </a:r>
                      <a:endParaRPr lang="ru-RU" sz="1400" b="1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Название статьи</a:t>
                      </a:r>
                      <a:endParaRPr lang="ru-RU" sz="1400" b="1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Авторы</a:t>
                      </a:r>
                      <a:endParaRPr lang="ru-RU" sz="1400" b="1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57806">
                <a:tc>
                  <a:txBody>
                    <a:bodyPr/>
                    <a:lstStyle/>
                    <a:p>
                      <a:pPr marL="69850">
                        <a:lnSpc>
                          <a:spcPts val="13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Материалы форума «Воспитание личности на основе духовно-нравственных ценностей, исторических и национально-культурных традиций народов Юга России»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Октябрь 2020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«Система художественно-эстетического развития дошкольников на основе национально-культурных традиций Краснодарского края как средство духовно-нравственного воспитания»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7785">
                        <a:spcAft>
                          <a:spcPts val="0"/>
                        </a:spcAft>
                        <a:tabLst>
                          <a:tab pos="841375" algn="l"/>
                        </a:tabLst>
                      </a:pPr>
                      <a:r>
                        <a:rPr lang="ru-RU" sz="1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Карлаш</a:t>
                      </a: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С.И., Азлецкая Е.Н.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22867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Материалы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III</a:t>
                      </a: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всероссийской научно-практической конференции «Содержание современного </a:t>
                      </a:r>
                      <a:r>
                        <a:rPr lang="ru-RU" sz="1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предшкольного</a:t>
                      </a: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образования </a:t>
                      </a:r>
                      <a:r>
                        <a:rPr lang="ru-RU" sz="1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образования</a:t>
                      </a: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Баланс инноваций и традиций»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6.12.2019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2865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600710" algn="l"/>
                          <a:tab pos="1490345" algn="l"/>
                        </a:tabLs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«Роль инноваций и традиций в духовно-нравственном воспитании дошкольников»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7785">
                        <a:spcAft>
                          <a:spcPts val="0"/>
                        </a:spcAft>
                        <a:tabLst>
                          <a:tab pos="819785" algn="l"/>
                        </a:tabLs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Приходько М.Н.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06645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Материалы Международной научно- практической конференции «Современные ценности дошкольного детства, мировой и отечественный опыт»</a:t>
                      </a:r>
                      <a:endParaRPr lang="ru-RU" sz="1400" i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Март 2020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2865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600710" algn="l"/>
                          <a:tab pos="1490345" algn="l"/>
                        </a:tabLs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«Организация совместной деятельности педагогов, родителей и детей»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7785">
                        <a:spcAft>
                          <a:spcPts val="0"/>
                        </a:spcAft>
                        <a:tabLst>
                          <a:tab pos="819785" algn="l"/>
                        </a:tabLst>
                      </a:pPr>
                      <a:r>
                        <a:rPr lang="ru-RU" sz="1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Ярчевская</a:t>
                      </a: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Е.В.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48171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Материалы Международной научно- практической конференции «Современные ценности дошкольного детства, мировой и отечественный опыт»</a:t>
                      </a:r>
                      <a:endParaRPr lang="ru-RU" sz="1400" i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Март 2020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2865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600710" algn="l"/>
                          <a:tab pos="1490345" algn="l"/>
                        </a:tabLst>
                      </a:pP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«Современный взгляд на проблему взаимодействия детского сада с семьями воспитанников»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7785">
                        <a:spcAft>
                          <a:spcPts val="0"/>
                        </a:spcAft>
                        <a:tabLst>
                          <a:tab pos="819785" algn="l"/>
                        </a:tabLst>
                      </a:pPr>
                      <a:r>
                        <a:rPr lang="ru-RU" sz="1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Ламаш</a:t>
                      </a:r>
                      <a:r>
                        <a:rPr lang="ru-RU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Н.Б.</a:t>
                      </a:r>
                      <a:endParaRPr lang="ru-RU" sz="1400" i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7100"/>
          </a:xfrm>
        </p:spPr>
        <p:txBody>
          <a:bodyPr/>
          <a:lstStyle/>
          <a:p>
            <a:pPr algn="ctr"/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ПУБЛИКАЦИИ</a:t>
            </a:r>
            <a:r>
              <a:rPr lang="ru-RU" sz="3000" i="1" dirty="0" smtClean="0"/>
              <a:t> 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xmlns="" val="16494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ПРОДУКТЫ 2 ГОДА РЕАЛИЗАЦИИ </a:t>
            </a:r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ПРОЕКТА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3674939"/>
              </p:ext>
            </p:extLst>
          </p:nvPr>
        </p:nvGraphicFramePr>
        <p:xfrm>
          <a:off x="457200" y="1600200"/>
          <a:ext cx="8229600" cy="39015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6408"/>
                <a:gridCol w="5544616"/>
                <a:gridCol w="2098576"/>
              </a:tblGrid>
              <a:tr h="604664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Продукты второго года реализации программы муниципальной инновационной площадки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Разработчик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Методический материал мастер-класса «Театральный мир, как средство развития художественно-эстетического развития дошкольника»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Кибирева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Н.В.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Модуль по театральной деятельности «Театр нравов»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Приходько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М.Н.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Модуль по музейной педагогике: «Воспитание гражданина 21 века» (6–7 лет)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Кибирева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Н.В.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Модуль по изобразительной деятельности: «Краски Кубани: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Юные 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художники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» (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6–7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лет)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Седых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В.В.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Модуль по прикладному творчеству: «Приобщение детей дошкольного возраста к народно-прикладному искусству Кубани» (5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–7 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лет)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Бокий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В.В.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Методический материал коуч – встреч «Гармония» </a:t>
                      </a:r>
                      <a:endParaRPr lang="ru-RU" sz="16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6-7лет)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indent="317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Иванова Г.В.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361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6672"/>
            <a:ext cx="8753649" cy="100811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МЕХАНИЗМ ПО РАСПРОСТРАНЕНИЯ НАКОПЛЕННОГО ОПЫТА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531144" cy="4770198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Официальный сайт МАДОУ МО г. Краснодар «Центр  – детский сад № 181»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Участие в семинарах на муниципальном и краевом уровне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Участие в Конференциях различного уровня (регионального, федерального, международного)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Проведение семинаров-практикумов, обучающих семинаров для ГБОУ ИРО Краснодарского края, МКУ Краснодарский Научный - Методический центр в Краснодаре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Научно-методические публикации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Проведение онлайн – конференций в рамках сетевого взаимодействия по теме: «Использование эффективных форм внедрения регионального компонента направленного на развитие духовно – нравственного потенциала ребенка» с коллегами г. Краснодар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864096"/>
          </a:xfrm>
        </p:spPr>
        <p:txBody>
          <a:bodyPr/>
          <a:lstStyle/>
          <a:p>
            <a:pPr algn="ctr"/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ВЫВОДЫ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280920" cy="5525806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Апробированая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система работы по художественно-эстетическому развитию дошкольников 5 – 7 лет на основе приобщения к культурному наследию Кубани показала свою эффективность:</a:t>
            </a:r>
          </a:p>
          <a:p>
            <a:pPr marL="719138" lvl="0" indent="-366713">
              <a:buFont typeface="Wingdings" panose="05000000000000000000" pitchFamily="2" charset="2"/>
              <a:buChar char="Ø"/>
            </a:pP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выявилась положительная динамика уровня художественно-эстетического развития детей до и после реализации парциальных 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программ;</a:t>
            </a:r>
          </a:p>
          <a:p>
            <a:pPr marL="719138" lvl="0" indent="-366713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повысился уровень психолого-педагогических компетенций родителей (законных представителей);</a:t>
            </a:r>
          </a:p>
          <a:p>
            <a:pPr marL="719138" lvl="0" indent="-366713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уровень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профессиональной компетентности педагогических кадров в реализации направления художественно-эстетического развития дошкольников 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имеет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положительную 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динамику;</a:t>
            </a:r>
          </a:p>
          <a:p>
            <a:pPr marL="719138" lvl="0" indent="-366713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расширилось сетевое взаимодействия с заинтересованными партнерами МИП;</a:t>
            </a:r>
          </a:p>
          <a:p>
            <a:pPr marL="719138" indent="-366713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созданный механизм управления проектом показал свою эффективность. Это подтверждает возросшая мотивация педагогического коллектива к деятельности в рамках проекта и заинтересованность родителей в реализации проекта.</a:t>
            </a:r>
          </a:p>
          <a:p>
            <a:pPr marL="352425" indent="-260350">
              <a:buNone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Задания, предусмотренные договором об участии в инновационной деятельности, и утверждённый план реализации проекта в установленные сроки выполнен полностью. 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539552" y="260648"/>
            <a:ext cx="749808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dobe Devanagari" pitchFamily="18" charset="0"/>
              </a:rPr>
              <a:t>РЕШАЕМАЯ  ПРОБЛЕМА</a:t>
            </a:r>
            <a:endParaRPr kumimoji="0" lang="ru-RU" sz="32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dobe Devanagari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Изменение </a:t>
            </a: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содержания, усложнение функций современного образовательного дошкольного учреждения и условий воспитания вызвали потребность у педагогического коллектива МАДОУ МО город Краснодар «Центр развития ребенка – детский сад №181» в поиске новых форм и методов организационно-педагогической деятельности, в том числе в художественно-эстетическом развитии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7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14422"/>
            <a:ext cx="7992888" cy="5310922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Adobe Devanagari" pitchFamily="18" charset="0"/>
              </a:rPr>
              <a:t>Система работы по художественно-эстетическому развитию дошкольников обеспечит вариативность образования и максимальную возможность достижения целевых ориентиров развития на этапе завершения дошкольного образования, если она: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Adobe Devanagari" pitchFamily="18" charset="0"/>
              </a:rPr>
              <a:t>построена на основе модульного принципа; 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Adobe Devanagari" pitchFamily="18" charset="0"/>
              </a:rPr>
              <a:t>учитывает потребности и индивидуальные возможности потребителей образовательных услуг (воспитанников и родителей (их законных представителей)), возрастные особенности;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Adobe Devanagari" pitchFamily="18" charset="0"/>
              </a:rPr>
              <a:t>использует культурное наследие Кубани, обладающее большим воспитывающим потенциалом, способствующее раскрытию творческого потенциала ребенка, его способностей, возможностей, получению продукта своей деятельности.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Adobe Devanagari" pitchFamily="18" charset="0"/>
              </a:rPr>
              <a:t>соответствует требованиям ФГОС ДО.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7100"/>
          </a:xfrm>
        </p:spPr>
        <p:txBody>
          <a:bodyPr/>
          <a:lstStyle/>
          <a:p>
            <a:pPr algn="ctr"/>
            <a:r>
              <a:rPr lang="ru-RU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Adobe Devanagari" pitchFamily="18" charset="0"/>
              </a:rPr>
              <a:t>ГИПОТЕЗА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3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Субъекты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образовательного процесса: воспитанники 5–6 лет, их родители (их законные представители), педагогические работники – представители творческой инициативной группы и исполнители проекта.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процесс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художественно-эстетического развития дошкольников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система работы по художественно-эстетическому развитию дошкольников 5–7 лет на основе приобщения к культурному наследию Кубани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7671796" cy="952632"/>
          </a:xfrm>
        </p:spPr>
        <p:txBody>
          <a:bodyPr/>
          <a:lstStyle/>
          <a:p>
            <a:r>
              <a:rPr lang="ru-RU" sz="24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</a:t>
            </a:r>
            <a:r>
              <a:rPr lang="ru-RU" sz="18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2-го года реализации </a:t>
            </a:r>
            <a:r>
              <a:rPr lang="ru-RU" sz="18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проекта–</a:t>
            </a:r>
            <a:r>
              <a:rPr lang="ru-RU" sz="1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0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апробация системы работы по художественно-эстетическому развитию дошкольников 5 – 7 лет на основе приобщение к культурному наследию Кубани.</a:t>
            </a:r>
            <a:endParaRPr lang="ru-RU" sz="1800" b="0" i="1" dirty="0">
              <a:solidFill>
                <a:schemeClr val="accent5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38" y="3563894"/>
            <a:ext cx="1690580" cy="653278"/>
          </a:xfrm>
        </p:spPr>
        <p:txBody>
          <a:bodyPr/>
          <a:lstStyle/>
          <a:p>
            <a:pPr marL="274638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 rot="5400000">
            <a:off x="-2625559" y="1579566"/>
            <a:ext cx="5214974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142976" y="1643050"/>
            <a:ext cx="381000" cy="381000"/>
            <a:chOff x="2078" y="1680"/>
            <a:chExt cx="1615" cy="1615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785918" y="1500174"/>
            <a:ext cx="6890538" cy="71438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Внедрение и апробация образовательных модулей по художественно-эстетическому</a:t>
            </a:r>
          </a:p>
          <a:p>
            <a:pPr eaLnBrk="0" hangingPunct="0"/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развитию дошкольников 5-6 лет</a:t>
            </a:r>
            <a:r>
              <a:rPr lang="ru-RU" sz="14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785918" y="2500306"/>
            <a:ext cx="381000" cy="381000"/>
            <a:chOff x="2078" y="1680"/>
            <a:chExt cx="1615" cy="1615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2071670" y="3357562"/>
            <a:ext cx="381000" cy="381000"/>
            <a:chOff x="2078" y="1680"/>
            <a:chExt cx="1615" cy="1615"/>
          </a:xfrm>
        </p:grpSpPr>
        <p:sp>
          <p:nvSpPr>
            <p:cNvPr id="2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2143108" y="4143380"/>
            <a:ext cx="381000" cy="381000"/>
            <a:chOff x="2078" y="1680"/>
            <a:chExt cx="1615" cy="1615"/>
          </a:xfrm>
        </p:grpSpPr>
        <p:sp>
          <p:nvSpPr>
            <p:cNvPr id="28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1857356" y="5000636"/>
            <a:ext cx="355600" cy="381000"/>
            <a:chOff x="2078" y="1680"/>
            <a:chExt cx="1615" cy="1615"/>
          </a:xfrm>
        </p:grpSpPr>
        <p:sp>
          <p:nvSpPr>
            <p:cNvPr id="35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1214414" y="5786454"/>
            <a:ext cx="381000" cy="381000"/>
            <a:chOff x="2078" y="1680"/>
            <a:chExt cx="1615" cy="1615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6" name="AutoShape 7"/>
          <p:cNvSpPr>
            <a:spLocks noChangeArrowheads="1"/>
          </p:cNvSpPr>
          <p:nvPr/>
        </p:nvSpPr>
        <p:spPr bwMode="gray">
          <a:xfrm>
            <a:off x="2328959" y="2395962"/>
            <a:ext cx="6347498" cy="67584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Разработка образовательных модулей по художественно-эстетическому </a:t>
            </a:r>
          </a:p>
          <a:p>
            <a:pPr eaLnBrk="0" hangingPunct="0"/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развитию дошкольников 6 – 7 лет</a:t>
            </a:r>
            <a:endParaRPr lang="en-US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gray">
          <a:xfrm>
            <a:off x="2571736" y="3214686"/>
            <a:ext cx="6104722" cy="67584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Повышение психолого-педагогической компетенций родителей </a:t>
            </a:r>
          </a:p>
          <a:p>
            <a:pPr eaLnBrk="0" hangingPunct="0"/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(законных представителей).</a:t>
            </a:r>
            <a:r>
              <a:rPr lang="ru-RU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gray">
          <a:xfrm>
            <a:off x="2643174" y="4071942"/>
            <a:ext cx="6033284" cy="67584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Мониторинг эффективности реализации проекта</a:t>
            </a:r>
            <a:endParaRPr lang="ru-RU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gray">
          <a:xfrm>
            <a:off x="2410914" y="4929198"/>
            <a:ext cx="6359047" cy="67584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Расширение сетевого взаимодействия по теме проекта</a:t>
            </a:r>
            <a:endParaRPr lang="en-US" sz="1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AutoShape 7"/>
          <p:cNvSpPr>
            <a:spLocks noChangeArrowheads="1"/>
          </p:cNvSpPr>
          <p:nvPr/>
        </p:nvSpPr>
        <p:spPr bwMode="gray">
          <a:xfrm>
            <a:off x="1857356" y="5715016"/>
            <a:ext cx="6912605" cy="67584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Обобщение и распространение результатов инновационного опыта</a:t>
            </a:r>
            <a:endParaRPr lang="en-US" sz="1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48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СИСТЕМА ХУДОЖЕСТВЕННО-ЭСТЕТИЧЕСКОГО РАЗВИТИЯ ДОШКОЛЬНИКОВ 5–7 ЛЕТ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Схема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2008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42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АПРОБАЦИЯ ОБРАЗОВАТЕЛЬНЫХ МОДУЛЕЙ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3" descr="F:\КИП программы\Кубанская кулема\Det_sad_4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08590"/>
            <a:ext cx="2160240" cy="294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Содержимое 3" descr="E:\к МИПу\На сайт\Программы\Театр нравов 00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2304256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ot_stariny_oblozhka_00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50104"/>
            <a:ext cx="2232343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user\Desktop\ИННОВАЦИОННАЯ ДЕЯТЕЛЬНОСТЬ\КИП 2016 ДОУ\ПРОГРАММЫ\Краски Кубани\Det_sad_3-0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444208" y="3212976"/>
            <a:ext cx="2260334" cy="316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Се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7230"/>
            <a:ext cx="5688632" cy="45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89" y="312738"/>
            <a:ext cx="8001056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СЕТЕВОЕ ВЗАИМОДЕЙСТВИЕ</a:t>
            </a:r>
            <a:endParaRPr lang="ru-RU" sz="32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C:\Users\Тахир\Desktop\РАБОТА\log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32478"/>
            <a:ext cx="867816" cy="86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Тахир\Desktop\РАБОТА\32201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862" y="1340768"/>
            <a:ext cx="1295859" cy="124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Тахир\Desktop\РАБОТА\logotip_s_kubgu_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748" y="4981185"/>
            <a:ext cx="1428759" cy="12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Тахир\Desktop\РАБОТА\Библиотека+им_+И_А_+Гончарова+Филиал+№ 6_Библиотека_vse-ooo_22155_+7+(861)+231-47-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" y="1696118"/>
            <a:ext cx="2111938" cy="734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C:\Users\Тахир\Desktop\РАБОТА\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1711" y="4678130"/>
            <a:ext cx="1218401" cy="81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23711" y="3475006"/>
            <a:ext cx="1928826" cy="107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МАДОУ  МО город </a:t>
            </a:r>
            <a:r>
              <a:rPr lang="ru-RU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Краснодар</a:t>
            </a:r>
            <a:br>
              <a:rPr lang="ru-RU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«Центр развития ребенка – детский сад №181»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utoShape 2" descr="Картинки по запросу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 rot="21367407">
            <a:off x="2785645" y="2002112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МБДОУ  МО г. Краснодар «Детский сад №133»</a:t>
            </a:r>
            <a:endPara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15811" y="5373216"/>
            <a:ext cx="2177910" cy="9583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МАДОУ ДЕТСКИЙ САД № 8 </a:t>
            </a:r>
          </a:p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</a:t>
            </a: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Ленинградская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84016" y="5646240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МАДОУ  МО г. Краснодар «Детский сад №176»</a:t>
            </a:r>
            <a:endPara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239832">
            <a:off x="4786314" y="1196752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МБДОУ «Детский сад комбинированного вида №85»</a:t>
            </a:r>
            <a:endPara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 rot="694130">
            <a:off x="6668555" y="2961671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МАДОУ «Детский сад №196»</a:t>
            </a:r>
            <a:endPara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25940" y="946800"/>
            <a:ext cx="1977606" cy="9715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МАДОУ «Детский сад 221»</a:t>
            </a:r>
          </a:p>
        </p:txBody>
      </p:sp>
      <p:sp>
        <p:nvSpPr>
          <p:cNvPr id="20" name="Овал 19"/>
          <p:cNvSpPr/>
          <p:nvPr/>
        </p:nvSpPr>
        <p:spPr>
          <a:xfrm rot="20875631">
            <a:off x="1209032" y="3909635"/>
            <a:ext cx="2230814" cy="95209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МБДОУ «Детский сад №103»</a:t>
            </a:r>
          </a:p>
        </p:txBody>
      </p:sp>
      <p:sp>
        <p:nvSpPr>
          <p:cNvPr id="21" name="Овал 20"/>
          <p:cNvSpPr/>
          <p:nvPr/>
        </p:nvSpPr>
        <p:spPr>
          <a:xfrm rot="20986236">
            <a:off x="493425" y="2825529"/>
            <a:ext cx="2171407" cy="1068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МАДОУ ДЕТСКИЙ САД № 174 г.Краснодар</a:t>
            </a:r>
          </a:p>
        </p:txBody>
      </p:sp>
    </p:spTree>
    <p:extLst>
      <p:ext uri="{BB962C8B-B14F-4D97-AF65-F5344CB8AC3E}">
        <p14:creationId xmlns:p14="http://schemas.microsoft.com/office/powerpoint/2010/main" xmlns="" val="3119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25438"/>
            <a:ext cx="8640960" cy="927100"/>
          </a:xfrm>
        </p:spPr>
        <p:txBody>
          <a:bodyPr/>
          <a:lstStyle/>
          <a:p>
            <a:pPr algn="ctr"/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ДИССЕМИНАЦИЯ ИННОВАЦИОННОГО ОПЫТА В РАМКАХ СЕТЕВОГО ВЗАИМОДЕЙСТВИЯ</a:t>
            </a:r>
            <a:endParaRPr lang="ru-RU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6072206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http://ds181.centerstart.ru/node/1992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3" name="Picture 1" descr="C:\Users\user\Desktop\dog3lah0r6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00174"/>
            <a:ext cx="2548460" cy="1911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Users\user\Desktop\img_82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3378" y="1507322"/>
            <a:ext cx="2820120" cy="188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user\Desktop\isalpwpne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3137" y="3645024"/>
            <a:ext cx="2900354" cy="217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user\Desktop\img_8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3314" y="1500174"/>
            <a:ext cx="2721964" cy="1887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user\Desktop\img_84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0997" y="3645024"/>
            <a:ext cx="2879117" cy="217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43438" y="6072206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http://ds181.centerstart.ru/node/1991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2425</TotalTime>
  <Words>1175</Words>
  <Application>Microsoft Office PowerPoint</Application>
  <PresentationFormat>Экран (4:3)</PresentationFormat>
  <Paragraphs>166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Tsv7_ani</vt:lpstr>
      <vt:lpstr>О Т Ч Е Т о результатах второго этапа реализации программы муниципальной инновационной площадки по теме: «Совершенствование подходов к художественно-эстетическому развитию дошкольников в соответствии с требованиями ФГОС ДО»</vt:lpstr>
      <vt:lpstr>Слайд 2</vt:lpstr>
      <vt:lpstr>ГИПОТЕЗА</vt:lpstr>
      <vt:lpstr>Слайд 4</vt:lpstr>
      <vt:lpstr>Цель 2-го года реализации проекта– апробация системы работы по художественно-эстетическому развитию дошкольников 5 – 7 лет на основе приобщение к культурному наследию Кубани.</vt:lpstr>
      <vt:lpstr>СИСТЕМА ХУДОЖЕСТВЕННО-ЭСТЕТИЧЕСКОГО РАЗВИТИЯ ДОШКОЛЬНИКОВ 5–7 ЛЕТ</vt:lpstr>
      <vt:lpstr>АПРОБАЦИЯ ОБРАЗОВАТЕЛЬНЫХ МОДУЛЕЙ</vt:lpstr>
      <vt:lpstr>СЕТЕВОЕ ВЗАИМОДЕЙСТВИЕ</vt:lpstr>
      <vt:lpstr>ДИССЕМИНАЦИЯ ИННОВАЦИОННОГО ОПЫТА В РАМКАХ СЕТЕВОГО ВЗАИМОДЕЙСТВИЯ</vt:lpstr>
      <vt:lpstr>ТРАНСЛЯЦИЯ ДЕЯТЕЛЬНОСТИ</vt:lpstr>
      <vt:lpstr>ПУБЛИКАЦИИ </vt:lpstr>
      <vt:lpstr>ПРОДУКТЫ 2 ГОДА РЕАЛИЗАЦИИ ПРОЕКТА</vt:lpstr>
      <vt:lpstr>МЕХАНИЗМ ПО РАСПРОСТРАНЕНИЯ НАКОПЛЕННОГО ОПЫТА </vt:lpstr>
      <vt:lpstr>ВЫВОДЫ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</dc:title>
  <dc:creator>ПК</dc:creator>
  <dc:description>http://propowerpoint.ru - Áåñïëàòíûå øàáëîíû äëÿ ïðåçåíòàöèé. Ïîëåçíûå ñîâåòû è óðîêè  _x000d__x000d_
PowerPoint .</dc:description>
  <cp:lastModifiedBy>user</cp:lastModifiedBy>
  <cp:revision>181</cp:revision>
  <dcterms:created xsi:type="dcterms:W3CDTF">2017-11-09T08:25:31Z</dcterms:created>
  <dcterms:modified xsi:type="dcterms:W3CDTF">2020-09-23T14:25:31Z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